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8" r:id="rId14"/>
    <p:sldId id="277" r:id="rId15"/>
    <p:sldId id="276" r:id="rId16"/>
    <p:sldId id="275" r:id="rId17"/>
    <p:sldId id="273" r:id="rId18"/>
    <p:sldId id="269" r:id="rId19"/>
    <p:sldId id="270" r:id="rId20"/>
    <p:sldId id="272" r:id="rId21"/>
    <p:sldId id="271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025"/>
    <a:srgbClr val="2E6034"/>
    <a:srgbClr val="B85832"/>
    <a:srgbClr val="E78F19"/>
    <a:srgbClr val="5C3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B7965-8C42-4440-AE81-E7438B59C743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C5AF9-E8EE-42B3-97F3-31F292300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2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6D43-2D4F-476E-9B2B-FF8607ECFC07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7D48-78BC-4741-A226-C420014F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78433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6D43-2D4F-476E-9B2B-FF8607ECFC07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7D48-78BC-4741-A226-C420014F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82638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6D43-2D4F-476E-9B2B-FF8607ECFC07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7D48-78BC-4741-A226-C420014F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7038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6D43-2D4F-476E-9B2B-FF8607ECFC07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7D48-78BC-4741-A226-C420014F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44151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6D43-2D4F-476E-9B2B-FF8607ECFC07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7D48-78BC-4741-A226-C420014F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92445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6D43-2D4F-476E-9B2B-FF8607ECFC07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7D48-78BC-4741-A226-C420014F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01076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6D43-2D4F-476E-9B2B-FF8607ECFC07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7D48-78BC-4741-A226-C420014F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20247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6D43-2D4F-476E-9B2B-FF8607ECFC07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7D48-78BC-4741-A226-C420014F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117240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6D43-2D4F-476E-9B2B-FF8607ECFC07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7D48-78BC-4741-A226-C420014F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884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6D43-2D4F-476E-9B2B-FF8607ECFC07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7D48-78BC-4741-A226-C420014F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3496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6D43-2D4F-476E-9B2B-FF8607ECFC07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87D48-78BC-4741-A226-C420014F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0276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16D43-2D4F-476E-9B2B-FF8607ECFC07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87D48-78BC-4741-A226-C420014F0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9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2880319"/>
          </a:xfrm>
        </p:spPr>
        <p:txBody>
          <a:bodyPr>
            <a:noAutofit/>
          </a:bodyPr>
          <a:lstStyle/>
          <a:p>
            <a:r>
              <a:rPr lang="ru-RU" sz="9600" spc="500" dirty="0" smtClean="0">
                <a:ln w="57150">
                  <a:solidFill>
                    <a:srgbClr val="245025"/>
                  </a:solidFill>
                  <a:prstDash val="solid"/>
                  <a:miter lim="800000"/>
                </a:ln>
                <a:latin typeface="Ariston" panose="03000400000000000000" pitchFamily="66" charset="0"/>
              </a:rPr>
              <a:t>Что такое богатство?</a:t>
            </a:r>
            <a:endParaRPr lang="ru-RU" sz="9600" spc="500" dirty="0">
              <a:ln w="57150">
                <a:solidFill>
                  <a:srgbClr val="245025"/>
                </a:solidFill>
                <a:prstDash val="solid"/>
                <a:miter lim="800000"/>
              </a:ln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148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6198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Личное имущество</a:t>
            </a:r>
            <a:endParaRPr lang="ru-RU" sz="5400" b="1" dirty="0">
              <a:ln w="28575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pic>
        <p:nvPicPr>
          <p:cNvPr id="17410" name="Picture 2" descr="http://img.lenagold.ru/u/ukr/jewelry6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830065"/>
            <a:ext cx="3063259" cy="218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img-fotki.yandex.ru/get/9226/136487634.cef/0_f60c8_3bfbbaa7_X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35896" y="4521527"/>
            <a:ext cx="5000715" cy="186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02387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То, что находится в чьей-нибудь собственности, принадлежит кому-чему-либо</a:t>
            </a:r>
            <a:endParaRPr lang="ru-RU" sz="4000" b="1" dirty="0">
              <a:ln w="18000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75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758396"/>
            <a:ext cx="8136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Нематериальное богатство</a:t>
            </a:r>
            <a:endParaRPr lang="ru-RU" sz="8000" b="1" dirty="0">
              <a:ln w="28575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353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836711"/>
            <a:ext cx="410445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Нематериальное богатство – это то, что нельзя увидеть и потрогать, зато можно запомнить или ощутить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5470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3363"/>
            <a:ext cx="29754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Знания</a:t>
            </a:r>
            <a:endParaRPr lang="ru-RU" sz="6600" b="1" dirty="0">
              <a:ln w="28575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3" y="1340768"/>
            <a:ext cx="77796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Знание — результат процесса познавательной деятельности. Обычно под знанием подразумевают только тот результат познания, который обладает непреходящей истинностью, может быть логически или фактически обоснован и допускает эмпирическую или практическую проверку</a:t>
            </a:r>
            <a:endParaRPr lang="ru-RU" sz="3200" b="1" dirty="0">
              <a:ln w="18000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pic>
        <p:nvPicPr>
          <p:cNvPr id="5122" name="Picture 2" descr="http://effects1.ru/png/kartinka/4/kniga/1/kniga_3-3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880198"/>
            <a:ext cx="3048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651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80728"/>
            <a:ext cx="4821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Воспоминания</a:t>
            </a:r>
            <a:endParaRPr lang="ru-RU" sz="5400" b="1" dirty="0">
              <a:ln w="28575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8621" y="234888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Воспроизведение в сознании сохранившихся в памяти представлений, мыслей, чувств</a:t>
            </a:r>
            <a:endParaRPr lang="ru-RU" sz="3200" b="1" dirty="0">
              <a:ln w="18000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012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Идеи</a:t>
            </a:r>
            <a:endParaRPr lang="ru-RU" sz="6000" b="1" dirty="0">
              <a:ln w="28575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Идея в широком смысле — мысленный прообраз какого-либо действия, предмета, явления, принципа, выделяющий его основные, главные и существенные черты</a:t>
            </a:r>
            <a:endParaRPr lang="ru-RU" sz="3600" b="1" dirty="0">
              <a:ln w="18000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pic>
        <p:nvPicPr>
          <p:cNvPr id="7170" name="Picture 2" descr="http://clipart.coolclips.com/480/vectors/tf05345/CoolClips_vc09382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420888"/>
            <a:ext cx="3012394" cy="32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056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36145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Здоровье</a:t>
            </a:r>
            <a:endParaRPr lang="ru-RU" sz="6600" b="1" dirty="0">
              <a:ln w="28575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9" y="2060848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Здоровье — состояние любого живого организма, при котором он в целом и все его органы способны полностью выполнять свои функции; отсутствие недуга, болезни</a:t>
            </a:r>
            <a:endParaRPr lang="ru-RU" sz="3200" b="1" dirty="0">
              <a:ln w="18000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pic>
        <p:nvPicPr>
          <p:cNvPr id="8194" name="Picture 2" descr="http://img0.liveinternet.ru/images/attach/c/11/128/703/128703512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110285"/>
            <a:ext cx="3644606" cy="385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849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44824"/>
            <a:ext cx="52565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Духовное богатство</a:t>
            </a:r>
            <a:endParaRPr lang="ru-RU" sz="8800" b="1" dirty="0">
              <a:ln w="28575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780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4248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Духовно богаты не многие люди. И приобрести это богатство, пожалуй, сложней</a:t>
            </a:r>
            <a:r>
              <a:rPr lang="en-US" sz="4400" b="1" dirty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,</a:t>
            </a:r>
            <a:r>
              <a:rPr lang="ru-RU" sz="4400" b="1" dirty="0" smtClean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 чем материальное</a:t>
            </a:r>
          </a:p>
        </p:txBody>
      </p:sp>
      <p:pic>
        <p:nvPicPr>
          <p:cNvPr id="14338" name="Picture 2" descr="http://u8.filesonload.ru/3df5e5bd22bbdb70bce1b604f462935b/fd08c498080b4ebd6c05da14281cea4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4151200" cy="4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054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793" y="548680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Ведь это внутренний мир человека</a:t>
            </a:r>
          </a:p>
        </p:txBody>
      </p:sp>
      <p:pic>
        <p:nvPicPr>
          <p:cNvPr id="13314" name="Picture 2" descr="http://www.codeistic.com/assets/images/corporate/team-notinclud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3802367" cy="377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2660" y="2222604"/>
            <a:ext cx="50169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Внутренний мир человека, или субъективная реальность, — это все то внутреннее содержание психологической деятельности, которое характерно только для данного конкретного человека</a:t>
            </a:r>
            <a:endParaRPr lang="ru-RU" sz="2800" b="1" dirty="0">
              <a:ln w="18000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941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476672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latin typeface="Ariston" panose="03000400000000000000" pitchFamily="66" charset="0"/>
              </a:rPr>
              <a:t>Есть такое понятие - богатство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3720" y="3494043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Давайте разберемся, что же это?</a:t>
            </a:r>
          </a:p>
          <a:p>
            <a:endParaRPr lang="ru-RU" dirty="0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731383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92696"/>
            <a:ext cx="4611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Красота души</a:t>
            </a:r>
            <a:endParaRPr lang="ru-RU" sz="5400" b="1" dirty="0">
              <a:ln w="28575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pic>
        <p:nvPicPr>
          <p:cNvPr id="11266" name="Picture 2" descr="http://constantine.typepad.com/.a/6a0120a7fc3be9970b01b8d234aa66970c-800w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465" y="3171297"/>
            <a:ext cx="2767013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anuk.me/wp-content/uploads/2015/07/jin-jan-gre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009247"/>
            <a:ext cx="275272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524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564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Способность к </a:t>
            </a:r>
            <a:r>
              <a:rPr lang="ru-RU" sz="5400" b="1" dirty="0" err="1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эмпатии</a:t>
            </a:r>
            <a:endParaRPr lang="ru-RU" sz="5400" b="1" dirty="0">
              <a:ln w="28575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pic>
        <p:nvPicPr>
          <p:cNvPr id="12294" name="Picture 6" descr="https://remarka24.ru/image/cache/data/product/nakleiki/smajly/sa07/druzhba-smajlov-cr-650x48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962055"/>
            <a:ext cx="3456707" cy="25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41242"/>
            <a:ext cx="468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Эмпа́тия</a:t>
            </a:r>
            <a:r>
              <a:rPr lang="ru-RU" sz="3200" b="1" dirty="0" smtClean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 — осознанное сопереживание текущему эмоциональному состоянию другого человека без потери ощущения внешнего происхождения этого переживания</a:t>
            </a:r>
            <a:endParaRPr lang="ru-RU" sz="3200" b="1" dirty="0">
              <a:ln w="18000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867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225"/>
            <a:ext cx="8859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Вера или собственные взгляды</a:t>
            </a:r>
            <a:endParaRPr lang="ru-RU" sz="4800" b="1" dirty="0">
              <a:ln w="28575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4536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Вера — признание чего-либо истинным независимо от фактического или логического обоснования, преимущественно в силу самого характера отношения субъекта к предмету веры</a:t>
            </a:r>
            <a:endParaRPr lang="ru-RU" sz="3200" b="1" dirty="0">
              <a:ln w="18000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pic>
        <p:nvPicPr>
          <p:cNvPr id="4098" name="Picture 2" descr="http://pngimg.com/uploads/thinking_man/thinking_man_PNG116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036634"/>
            <a:ext cx="30861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549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8064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Мы рассмотрели все виды богатства и подвели итог. Богатство это изобилие у человека чего-либо. Будь то материальные, нематериальные или духовные ценности, этого у человека очень много</a:t>
            </a:r>
            <a:endParaRPr lang="ru-RU" sz="4400" b="1" dirty="0">
              <a:ln w="18000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955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80728"/>
            <a:ext cx="40675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Источники</a:t>
            </a:r>
            <a:endParaRPr lang="ru-RU" sz="6000" b="1" dirty="0">
              <a:ln w="28575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276872"/>
            <a:ext cx="435048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44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•</a:t>
            </a:r>
            <a:r>
              <a:rPr lang="ru-RU" sz="44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Википедия</a:t>
            </a:r>
          </a:p>
          <a:p>
            <a:pPr>
              <a:lnSpc>
                <a:spcPct val="200000"/>
              </a:lnSpc>
            </a:pPr>
            <a:r>
              <a:rPr lang="ru-RU" sz="44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•Гугл картинки</a:t>
            </a:r>
            <a:endParaRPr lang="ru-RU" sz="4400" b="1" dirty="0">
              <a:ln w="28575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367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74775"/>
            <a:ext cx="60287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Спасибо за </a:t>
            </a:r>
            <a:r>
              <a:rPr lang="ru-RU" sz="88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внимание !</a:t>
            </a:r>
            <a:endParaRPr lang="ru-RU" sz="8800" b="1" dirty="0">
              <a:ln w="28575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674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8072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Согласно Википедии:</a:t>
            </a:r>
          </a:p>
          <a:p>
            <a:r>
              <a:rPr lang="ru-RU" sz="4000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Богатство — изобилие у человека или общества нематериальных и материальных ценностей, превышающее жизненные потребности человека (достаток)</a:t>
            </a:r>
            <a:endParaRPr lang="ru-RU" sz="4000" dirty="0">
              <a:ln w="28575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561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6"/>
            <a:ext cx="86932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Есть три типа богатства</a:t>
            </a:r>
            <a:endParaRPr lang="ru-RU" sz="6000" b="1" dirty="0">
              <a:ln w="28575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204864"/>
            <a:ext cx="4247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905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Материальное</a:t>
            </a:r>
            <a:endParaRPr lang="ru-RU" sz="4800" b="1" dirty="0">
              <a:ln w="19050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3645023"/>
            <a:ext cx="4834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905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Нематериальное</a:t>
            </a:r>
            <a:endParaRPr lang="ru-RU" sz="4800" b="1" dirty="0">
              <a:ln w="19050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6981" y="5167095"/>
            <a:ext cx="2758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905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Духовное</a:t>
            </a:r>
            <a:endParaRPr lang="ru-RU" sz="4800" b="1" dirty="0">
              <a:ln w="19050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015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913" y="1556792"/>
            <a:ext cx="8136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Материальное богатство</a:t>
            </a:r>
            <a:endParaRPr lang="ru-RU" sz="8800" b="1" dirty="0">
              <a:ln w="28575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989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304465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Материальное богатство представляет из себя обилие материальных ценностей</a:t>
            </a:r>
          </a:p>
        </p:txBody>
      </p:sp>
    </p:spTree>
    <p:extLst>
      <p:ext uri="{BB962C8B-B14F-4D97-AF65-F5344CB8AC3E}">
        <p14:creationId xmlns:p14="http://schemas.microsoft.com/office/powerpoint/2010/main" val="23751097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2709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Деньги</a:t>
            </a:r>
            <a:endParaRPr lang="ru-RU" sz="6000" b="1" dirty="0">
              <a:ln w="28575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pic>
        <p:nvPicPr>
          <p:cNvPr id="20482" name="Picture 2" descr="http://s53.radikal.ru/i140/1101/3f/9262ca44069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503" y="1642566"/>
            <a:ext cx="4189124" cy="447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9" y="1636351"/>
            <a:ext cx="3600400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Металлические и бумажные знаки, являющиеся мерой стоимости при купле-продаже</a:t>
            </a:r>
            <a:endParaRPr lang="ru-RU" sz="2800" b="1" dirty="0">
              <a:ln w="18000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9" y="5229200"/>
            <a:ext cx="3151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Капитал, средства</a:t>
            </a:r>
            <a:endParaRPr lang="ru-RU" sz="2800" b="1" dirty="0">
              <a:ln w="18000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93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65"/>
            <a:ext cx="7481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Средства производства</a:t>
            </a:r>
            <a:endParaRPr lang="ru-RU" sz="5400" b="1" dirty="0">
              <a:ln w="28575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276872"/>
            <a:ext cx="3383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Средства труда</a:t>
            </a:r>
            <a:endParaRPr lang="ru-RU" sz="3600" b="1" dirty="0">
              <a:ln w="18000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3170702"/>
            <a:ext cx="3226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Предметы труда</a:t>
            </a:r>
            <a:endParaRPr lang="ru-RU" sz="3200" b="1" dirty="0">
              <a:ln w="18000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3110" y="4059815"/>
            <a:ext cx="328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Земля и ресурсы</a:t>
            </a:r>
            <a:endParaRPr lang="ru-RU" sz="3200" b="1" dirty="0">
              <a:ln w="18000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8236" y="5229200"/>
            <a:ext cx="1792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Капитал</a:t>
            </a:r>
          </a:p>
        </p:txBody>
      </p:sp>
      <p:pic>
        <p:nvPicPr>
          <p:cNvPr id="19458" name="Picture 2" descr="https://ssl.prom.st/p?h=upOMJyBgb80lbEEEFWrk-w&amp;s=icsjidgi&amp;u=http%3A%2F%2Fgifok.net%2Fimages%2F2017%2F10%2F24%2Fzavod_131655467_orig_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4157917"/>
            <a:ext cx="5575606" cy="21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5651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5" y="548680"/>
            <a:ext cx="4868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28575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Недвижимость</a:t>
            </a:r>
            <a:endParaRPr lang="ru-RU" sz="5400" b="1" dirty="0">
              <a:ln w="28575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315" y="1628800"/>
            <a:ext cx="7647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rgbClr val="245025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ston" panose="03000400000000000000" pitchFamily="66" charset="0"/>
              </a:rPr>
              <a:t>Недвижимость — вид имущества, признаваемого в законодательном порядке недвижимым</a:t>
            </a:r>
            <a:endParaRPr lang="ru-RU" sz="4000" b="1" dirty="0">
              <a:ln w="18000">
                <a:solidFill>
                  <a:srgbClr val="245025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ston" panose="03000400000000000000" pitchFamily="66" charset="0"/>
            </a:endParaRPr>
          </a:p>
        </p:txBody>
      </p:sp>
      <p:pic>
        <p:nvPicPr>
          <p:cNvPr id="18434" name="Picture 2" descr="http://pngimg.com/uploads/house/house_PNG7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136" y="3499851"/>
            <a:ext cx="4335096" cy="32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6060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327</Words>
  <Application>Microsoft Office PowerPoint</Application>
  <PresentationFormat>Экран (4:3)</PresentationFormat>
  <Paragraphs>47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Что такое богатство?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богатство?</dc:title>
  <dc:creator>Tania</dc:creator>
  <cp:lastModifiedBy>Teacher</cp:lastModifiedBy>
  <cp:revision>24</cp:revision>
  <dcterms:created xsi:type="dcterms:W3CDTF">2018-01-08T16:23:37Z</dcterms:created>
  <dcterms:modified xsi:type="dcterms:W3CDTF">2018-01-22T10:52:06Z</dcterms:modified>
</cp:coreProperties>
</file>